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3" r:id="rId2"/>
  </p:sldMasterIdLst>
  <p:notesMasterIdLst>
    <p:notesMasterId r:id="rId15"/>
  </p:notesMasterIdLst>
  <p:sldIdLst>
    <p:sldId id="263" r:id="rId3"/>
    <p:sldId id="261" r:id="rId4"/>
    <p:sldId id="260" r:id="rId5"/>
    <p:sldId id="258" r:id="rId6"/>
    <p:sldId id="265" r:id="rId7"/>
    <p:sldId id="687" r:id="rId8"/>
    <p:sldId id="688" r:id="rId9"/>
    <p:sldId id="692" r:id="rId10"/>
    <p:sldId id="689" r:id="rId11"/>
    <p:sldId id="275" r:id="rId12"/>
    <p:sldId id="257" r:id="rId13"/>
    <p:sldId id="691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 Brennan" initials="MB" lastIdx="1" clrIdx="0">
    <p:extLst>
      <p:ext uri="{19B8F6BF-5375-455C-9EA6-DF929625EA0E}">
        <p15:presenceInfo xmlns:p15="http://schemas.microsoft.com/office/powerpoint/2012/main" userId="S-1-5-21-3938777386-124390949-861851208-12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D56E38-4E73-4AC1-A185-E8DF4841BFEA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E0A0D3-FA88-4EAF-9FAA-B04E1711A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2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4562"/>
          </a:xfrm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2664" y="4415790"/>
            <a:ext cx="5605074" cy="418338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A0D3-FA88-4EAF-9FAA-B04E1711AA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3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en-US" baseline="0" dirty="0"/>
              <a:t> view of the chronology of major NJ farm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A0D3-FA88-4EAF-9FAA-B04E1711AA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6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3680" y="4533851"/>
            <a:ext cx="6633916" cy="4295228"/>
          </a:xfrm>
        </p:spPr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A565-22A4-4EAB-B39B-7F8041A8AF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A565-22A4-4EAB-B39B-7F8041A8AF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3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1BE91-19B2-491C-AAF0-F0236FF5AA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2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jaes-title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664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01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60450"/>
            <a:ext cx="2743200" cy="5530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60450"/>
            <a:ext cx="8026400" cy="5530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3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485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485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1109D9-D623-41F0-97F8-713A2A18C1D1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>
              <a:solidFill>
                <a:srgbClr val="8485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842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5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jaes-title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78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10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19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78038"/>
            <a:ext cx="538480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78038"/>
            <a:ext cx="538480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784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796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16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17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149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907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850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0918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60450"/>
            <a:ext cx="2743200" cy="5530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60450"/>
            <a:ext cx="8026400" cy="5530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605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485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485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1109D9-D623-41F0-97F8-713A2A18C1D1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>
              <a:solidFill>
                <a:srgbClr val="8485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578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63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78038"/>
            <a:ext cx="538480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78038"/>
            <a:ext cx="538480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56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429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527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72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03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02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60450"/>
            <a:ext cx="1097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78038"/>
            <a:ext cx="10972800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9" descr="PPT_topbanner_NJAES_DEEP-whit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192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37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60450"/>
            <a:ext cx="1097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78038"/>
            <a:ext cx="10972800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9" descr="PPT_topbanner_NJAES_DEEP-wh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191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rischi@sebs.rutgers.edu" TargetMode="External"/><Relationship Id="rId2" Type="http://schemas.openxmlformats.org/officeDocument/2006/relationships/hyperlink" Target="mailto:mbrennan@rutgers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EconomicImpactForFarmlandAssesCo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"/>
            <a:ext cx="12192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9574" y="2890391"/>
            <a:ext cx="121224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cs typeface="Arial" pitchFamily="34" charset="0"/>
              </a:rPr>
              <a:t>NJAES Research and Technical Assistance for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cs typeface="Arial" pitchFamily="34" charset="0"/>
              </a:rPr>
              <a:t>Climate Change and Agriculture</a:t>
            </a:r>
            <a:endParaRPr lang="en-US" sz="2800" b="1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524000" y="562827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Peggy Brennan-Tonetta, </a:t>
            </a:r>
            <a:r>
              <a:rPr lang="en-US" b="1" i="1" dirty="0">
                <a:solidFill>
                  <a:schemeClr val="bg1"/>
                </a:solidFill>
              </a:rPr>
              <a:t>Associate Director, NJAES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Brian Schilling, </a:t>
            </a:r>
            <a:r>
              <a:rPr lang="en-US" b="1" i="1" dirty="0">
                <a:solidFill>
                  <a:schemeClr val="bg1"/>
                </a:solidFill>
              </a:rPr>
              <a:t>Director, Rutgers Cooperative Extension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Marjorie Kaplan</a:t>
            </a:r>
            <a:r>
              <a:rPr lang="en-US" b="1" i="1" dirty="0">
                <a:solidFill>
                  <a:schemeClr val="bg1"/>
                </a:solidFill>
              </a:rPr>
              <a:t>, Associate Director, Rutgers Climate Institute</a:t>
            </a:r>
          </a:p>
        </p:txBody>
      </p:sp>
    </p:spTree>
    <p:extLst>
      <p:ext uri="{BB962C8B-B14F-4D97-AF65-F5344CB8AC3E}">
        <p14:creationId xmlns:p14="http://schemas.microsoft.com/office/powerpoint/2010/main" val="300548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329" y="-31230"/>
            <a:ext cx="8321615" cy="990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Sea Level Rise: Potential Areas of Impact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1355" y="1179523"/>
            <a:ext cx="43434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tx2"/>
                </a:solidFill>
                <a:latin typeface="Cambria" panose="02040503050406030204" pitchFamily="18" charset="0"/>
              </a:rPr>
              <a:t>NJ SLR Projections </a:t>
            </a:r>
            <a:r>
              <a:rPr lang="en-US" sz="14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(Kopp et al. 2019)</a:t>
            </a:r>
          </a:p>
          <a:p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</a:rPr>
              <a:t>2050: 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1.4 feet (likely range: 0.9 to 2.1 ft)</a:t>
            </a:r>
          </a:p>
          <a:p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</a:rPr>
              <a:t>2070: 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low emissions: 1.79 feet </a:t>
            </a:r>
          </a:p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          (likely range: 1.3 to 2.7 feet)</a:t>
            </a:r>
          </a:p>
          <a:p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</a:rPr>
              <a:t>2070: 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high emissions: 2.4 feet</a:t>
            </a:r>
          </a:p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          (likely range: 1.5 to 3.5 feet)</a:t>
            </a:r>
          </a:p>
          <a:p>
            <a:endParaRPr lang="en-US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en-US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1 ft:   16,725 acres</a:t>
            </a:r>
          </a:p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3 ft:   23,364 acres</a:t>
            </a:r>
          </a:p>
          <a:p>
            <a:endParaRPr lang="en-US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en-US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1 ft:   45,197 acres  ($17.8 million)</a:t>
            </a:r>
          </a:p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3 ft:   52, 386 acres ($21 million)</a:t>
            </a:r>
          </a:p>
          <a:p>
            <a:endParaRPr lang="en-US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*Does not include non-qualified farmland on properties; if so, assessed value doubles (2017 property tax parcel data)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709" y="6273225"/>
            <a:ext cx="615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Farm parcels impacted by 1’ of Sea Level Rise by 2050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9293" y="3059668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tx2"/>
                </a:solidFill>
                <a:latin typeface="Cambria" panose="02040503050406030204" pitchFamily="18" charset="0"/>
              </a:rPr>
              <a:t>Agricultural Land Acres Inundated*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9293" y="4144453"/>
            <a:ext cx="4343400" cy="36933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tx2"/>
                </a:solidFill>
                <a:latin typeface="Cambria" panose="02040503050406030204" pitchFamily="18" charset="0"/>
              </a:rPr>
              <a:t>Agricultural Parcels Acres at Risk *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DAA49E99-5F75-4CB9-80E9-E9A05D779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8" y="923590"/>
            <a:ext cx="7104949" cy="526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F59AF-FFF5-4E46-BF4E-8B859F55D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2500" t="11481" r="20000" b="5556"/>
          <a:stretch/>
        </p:blipFill>
        <p:spPr>
          <a:xfrm>
            <a:off x="6546575" y="406869"/>
            <a:ext cx="5171440" cy="632874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4302C-DE67-49F5-9BFD-25CE1CF1E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783" y="999490"/>
            <a:ext cx="6162260" cy="5143500"/>
          </a:xfrm>
        </p:spPr>
        <p:txBody>
          <a:bodyPr/>
          <a:lstStyle/>
          <a:p>
            <a:r>
              <a:rPr lang="en-US" sz="2000" b="1" dirty="0">
                <a:latin typeface="Cambria" panose="02040503050406030204" pitchFamily="18" charset="0"/>
              </a:rPr>
              <a:t>NJAES stands ready to support industry efforts </a:t>
            </a:r>
            <a:r>
              <a:rPr lang="en-US" sz="2000" dirty="0">
                <a:latin typeface="Cambria" panose="02040503050406030204" pitchFamily="18" charset="0"/>
              </a:rPr>
              <a:t>to adapt to climate pressures and adopt sound conservation practices. </a:t>
            </a:r>
          </a:p>
          <a:p>
            <a:pPr lvl="1"/>
            <a:endParaRPr lang="en-US" sz="1200" dirty="0">
              <a:latin typeface="Cambria" panose="02040503050406030204" pitchFamily="18" charset="0"/>
            </a:endParaRPr>
          </a:p>
          <a:p>
            <a:pPr marL="400050"/>
            <a:r>
              <a:rPr lang="en-US" sz="2000" b="1" dirty="0">
                <a:latin typeface="Cambria" panose="02040503050406030204" pitchFamily="18" charset="0"/>
              </a:rPr>
              <a:t>Substantial </a:t>
            </a:r>
            <a:r>
              <a:rPr lang="en-US" sz="2000" dirty="0">
                <a:latin typeface="Cambria" panose="02040503050406030204" pitchFamily="18" charset="0"/>
              </a:rPr>
              <a:t>statewide infrastructure</a:t>
            </a:r>
          </a:p>
          <a:p>
            <a:pPr marL="57150" indent="0">
              <a:buNone/>
            </a:pPr>
            <a:endParaRPr lang="en-US" sz="1200" dirty="0">
              <a:latin typeface="Cambria" panose="02040503050406030204" pitchFamily="18" charset="0"/>
            </a:endParaRPr>
          </a:p>
          <a:p>
            <a:r>
              <a:rPr lang="en-US" sz="2000" b="1" dirty="0">
                <a:latin typeface="Cambria" panose="02040503050406030204" pitchFamily="18" charset="0"/>
              </a:rPr>
              <a:t>20 </a:t>
            </a:r>
            <a:r>
              <a:rPr lang="en-US" sz="2000" dirty="0">
                <a:latin typeface="Cambria" panose="02040503050406030204" pitchFamily="18" charset="0"/>
              </a:rPr>
              <a:t>County offices are gateways to resources and expertise of RU/national Cooperative Extension</a:t>
            </a:r>
          </a:p>
          <a:p>
            <a:pPr marL="0" indent="0">
              <a:buNone/>
            </a:pPr>
            <a:endParaRPr lang="en-US" sz="1200" dirty="0">
              <a:latin typeface="Cambria" panose="02040503050406030204" pitchFamily="18" charset="0"/>
            </a:endParaRPr>
          </a:p>
          <a:p>
            <a:r>
              <a:rPr lang="en-US" sz="2000" b="1" dirty="0">
                <a:latin typeface="Cambria" panose="02040503050406030204" pitchFamily="18" charset="0"/>
              </a:rPr>
              <a:t>30+ </a:t>
            </a:r>
            <a:r>
              <a:rPr lang="en-US" sz="2000" dirty="0">
                <a:latin typeface="Cambria" panose="02040503050406030204" pitchFamily="18" charset="0"/>
              </a:rPr>
              <a:t>“outlying stations” and research facilities/programs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</a:rPr>
              <a:t>Research farms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</a:rPr>
              <a:t>Applied research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</a:rPr>
              <a:t>Business incubation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</a:rPr>
              <a:t>Demonstration sites</a:t>
            </a:r>
          </a:p>
          <a:p>
            <a:pPr marL="0" indent="0">
              <a:buNone/>
            </a:pPr>
            <a:endParaRPr lang="en-US" sz="12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Campus-based research</a:t>
            </a:r>
          </a:p>
        </p:txBody>
      </p:sp>
    </p:spTree>
    <p:extLst>
      <p:ext uri="{BB962C8B-B14F-4D97-AF65-F5344CB8AC3E}">
        <p14:creationId xmlns:p14="http://schemas.microsoft.com/office/powerpoint/2010/main" val="349736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C8142-9EEF-45C8-A595-2FBD99D7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</a:rPr>
              <a:t>For More 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5845-9CEE-4307-86E1-7AEE0FC1C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</a:rPr>
              <a:t>Peggy Brennan-Tonetta   </a:t>
            </a:r>
          </a:p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  <a:hlinkClick r:id="rId2"/>
              </a:rPr>
              <a:t>mbrennan@rutgers.edu</a:t>
            </a:r>
            <a:endParaRPr lang="en-US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</a:rPr>
              <a:t>Brian Schilling</a:t>
            </a:r>
          </a:p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  <a:hlinkClick r:id="rId3"/>
              </a:rPr>
              <a:t>brischi@sebs.rutgers.edu</a:t>
            </a:r>
            <a:endParaRPr lang="en-US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</a:rPr>
              <a:t>Marjorie Kaplan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rgbClr val="3366FF"/>
                </a:solidFill>
                <a:latin typeface="Cambria" panose="02040503050406030204" pitchFamily="18" charset="0"/>
              </a:rPr>
              <a:t>mbk65@envsci.rutgers.edu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2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2778" y="931242"/>
            <a:ext cx="11466443" cy="838200"/>
          </a:xfrm>
        </p:spPr>
        <p:txBody>
          <a:bodyPr/>
          <a:lstStyle/>
          <a:p>
            <a:r>
              <a:rPr lang="en-US" sz="2800" b="1" dirty="0">
                <a:latin typeface="Cambria" panose="02040503050406030204" pitchFamily="18" charset="0"/>
              </a:rPr>
              <a:t>Retention of agricultural lands has long been strongly supported </a:t>
            </a:r>
            <a:br>
              <a:rPr lang="en-US" sz="2800" b="1" dirty="0">
                <a:latin typeface="Cambria" panose="02040503050406030204" pitchFamily="18" charset="0"/>
              </a:rPr>
            </a:br>
            <a:r>
              <a:rPr lang="en-US" sz="2800" b="1" dirty="0">
                <a:latin typeface="Cambria" panose="02040503050406030204" pitchFamily="18" charset="0"/>
              </a:rPr>
              <a:t>…. Value in mitigating climate change a new basis for support?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9391" y="1957836"/>
            <a:ext cx="7653131" cy="45132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Cambria" panose="02040503050406030204" pitchFamily="18" charset="0"/>
              </a:rPr>
              <a:t>Land-based amenities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A backbone for our “green infrastructure”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Valued open space in an urbanized state 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A sense of place and local identity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Local fiscal benefits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Cultural and historic value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Aesthetics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Ecosystem &amp; environmental benefits</a:t>
            </a: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Recognition of carbon benefits and movement to climate-friendly/climate-adaptive practices may represent the next phase of farm policy.</a:t>
            </a:r>
          </a:p>
          <a:p>
            <a:pPr lvl="1"/>
            <a:endParaRPr lang="en-US" sz="1800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CD430-E0A4-4871-BA9E-7AA45D8FCB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0582" y="2054577"/>
            <a:ext cx="3061547" cy="1722120"/>
          </a:xfrm>
          <a:prstGeom prst="rect">
            <a:avLst/>
          </a:prstGeom>
        </p:spPr>
      </p:pic>
      <p:pic>
        <p:nvPicPr>
          <p:cNvPr id="10" name="Picture 9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45A6DE6A-685A-4842-8366-9760A1C53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474" y="5088559"/>
            <a:ext cx="2498834" cy="1686713"/>
          </a:xfrm>
          <a:prstGeom prst="rect">
            <a:avLst/>
          </a:prstGeom>
        </p:spPr>
      </p:pic>
      <p:pic>
        <p:nvPicPr>
          <p:cNvPr id="5" name="Picture 4" descr="An old barn in a field&#10;&#10;Description automatically generated">
            <a:extLst>
              <a:ext uri="{FF2B5EF4-FFF2-40B4-BE49-F238E27FC236}">
                <a16:creationId xmlns:a16="http://schemas.microsoft.com/office/drawing/2014/main" id="{DFD5A178-14A2-4393-9326-9F34B601C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02" y="3401777"/>
            <a:ext cx="3295650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mbria" panose="02040503050406030204" pitchFamily="18" charset="0"/>
              </a:rPr>
              <a:t>NJ Farm Policy - A Brief Chronology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481737"/>
              </p:ext>
            </p:extLst>
          </p:nvPr>
        </p:nvGraphicFramePr>
        <p:xfrm>
          <a:off x="526774" y="2078038"/>
          <a:ext cx="11449878" cy="426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1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8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anose="02040503050406030204" pitchFamily="18" charset="0"/>
                        </a:rPr>
                        <a:t>Decade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anose="02040503050406030204" pitchFamily="18" charset="0"/>
                        </a:rPr>
                        <a:t>Initiative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1950s/1960s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Hughes' Farmland Assessment Committee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(Tax relief for farmland owners)</a:t>
                      </a:r>
                    </a:p>
                    <a:p>
                      <a:endParaRPr lang="en-US" sz="2000" dirty="0">
                        <a:solidFill>
                          <a:schemeClr val="tx2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1970s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Blueprint Commission on the Future of NJ Agriculture 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(Farmland Preservation concept)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1980s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Grassroots: An Agriculture Retention and Development Program for New Jersey </a:t>
                      </a:r>
                    </a:p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1983 Farmland Preservation Program Established)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1990s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FARMS Commission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(agricultural viability)</a:t>
                      </a:r>
                    </a:p>
                    <a:p>
                      <a:endParaRPr lang="en-US" sz="2000" dirty="0">
                        <a:solidFill>
                          <a:schemeClr val="tx2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2000s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Agricultural Smart Growth Plan (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Economic Development, Natural Resource Conservation and Agricultural Industry Sustainability)</a:t>
                      </a:r>
                      <a:endParaRPr lang="en-US" sz="1800" baseline="0" dirty="0">
                        <a:solidFill>
                          <a:schemeClr val="tx2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000" dirty="0">
                        <a:solidFill>
                          <a:schemeClr val="tx2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2020s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(Climate mitigation, adaptation and resiliency?)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26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824008"/>
            <a:ext cx="10972800" cy="838200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</a:rPr>
              <a:t>NJAES History of Support for an Ever-Changing Industry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16172" y="1827204"/>
            <a:ext cx="7286376" cy="4513262"/>
          </a:xfrm>
        </p:spPr>
        <p:txBody>
          <a:bodyPr/>
          <a:lstStyle/>
          <a:p>
            <a:r>
              <a:rPr lang="en-US" sz="2000" dirty="0">
                <a:latin typeface="Cambria" panose="02040503050406030204" pitchFamily="18" charset="0"/>
              </a:rPr>
              <a:t>NJAES has deep and diverse expertise to support </a:t>
            </a:r>
            <a:r>
              <a:rPr lang="en-US" sz="2000" u="sng" dirty="0">
                <a:latin typeface="Cambria" panose="02040503050406030204" pitchFamily="18" charset="0"/>
              </a:rPr>
              <a:t>continued</a:t>
            </a:r>
            <a:r>
              <a:rPr lang="en-US" sz="2000" dirty="0">
                <a:latin typeface="Cambria" panose="02040503050406030204" pitchFamily="18" charset="0"/>
              </a:rPr>
              <a:t> evolution in the industry 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Breeding programs, business/economic analysis, business incubation, agricultural management practices, etc.</a:t>
            </a:r>
          </a:p>
          <a:p>
            <a:pPr marL="457200" lvl="1" indent="0">
              <a:buNone/>
            </a:pPr>
            <a:endParaRPr lang="en-US" sz="12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Examples of adaptations over recent decades: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Significant shifts to higher value production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Expansion of green industry (e.g., nursery, ornamentals)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Expansion of greenhouse production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Increased direct marketing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Alternative enterprise development (i.e. agritourism, niche market development, on-farm energy)</a:t>
            </a:r>
            <a:endParaRPr lang="en-US" dirty="0"/>
          </a:p>
        </p:txBody>
      </p:sp>
      <p:pic>
        <p:nvPicPr>
          <p:cNvPr id="3" name="Picture 2" descr="A close up of a garden&#10;&#10;Description automatically generated">
            <a:extLst>
              <a:ext uri="{FF2B5EF4-FFF2-40B4-BE49-F238E27FC236}">
                <a16:creationId xmlns:a16="http://schemas.microsoft.com/office/drawing/2014/main" id="{745600CA-A997-4CEE-879E-FDFF0C9A3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3" y="2069203"/>
            <a:ext cx="2637758" cy="1757363"/>
          </a:xfrm>
          <a:prstGeom prst="rect">
            <a:avLst/>
          </a:prstGeom>
        </p:spPr>
      </p:pic>
      <p:pic>
        <p:nvPicPr>
          <p:cNvPr id="7" name="Picture 6" descr="A group of people riding on the back of a truck&#10;&#10;Description automatically generated">
            <a:extLst>
              <a:ext uri="{FF2B5EF4-FFF2-40B4-BE49-F238E27FC236}">
                <a16:creationId xmlns:a16="http://schemas.microsoft.com/office/drawing/2014/main" id="{20CC69D3-68DC-4F07-B231-CF8D85F28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25" y="3429286"/>
            <a:ext cx="3002280" cy="1806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D18164-30F6-4651-B51A-95E81C13E9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058" y="5127694"/>
            <a:ext cx="2842674" cy="1597066"/>
          </a:xfrm>
          <a:prstGeom prst="rect">
            <a:avLst/>
          </a:prstGeom>
        </p:spPr>
      </p:pic>
      <p:pic>
        <p:nvPicPr>
          <p:cNvPr id="10" name="Picture 9" descr="A close up of a tree&#10;&#10;Description automatically generated">
            <a:extLst>
              <a:ext uri="{FF2B5EF4-FFF2-40B4-BE49-F238E27FC236}">
                <a16:creationId xmlns:a16="http://schemas.microsoft.com/office/drawing/2014/main" id="{E9CAED94-8DD8-42E8-8F97-5042014F9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18" y="4738384"/>
            <a:ext cx="2050774" cy="20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6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1225"/>
            <a:ext cx="10972800" cy="838200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</a:rPr>
              <a:t>Growing Recognition of Climate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0" y="1772450"/>
            <a:ext cx="7659756" cy="4513262"/>
          </a:xfrm>
        </p:spPr>
        <p:txBody>
          <a:bodyPr/>
          <a:lstStyle/>
          <a:p>
            <a:r>
              <a:rPr lang="en-US" sz="2000" dirty="0">
                <a:latin typeface="Cambria" panose="02040503050406030204" pitchFamily="18" charset="0"/>
              </a:rPr>
              <a:t>Regional Cooperative Extension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Regional conference being planned on agricultural ecosystem services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Coastal and inland agricultural impacts of climate change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Climate friendly / climate adaptive farming practices</a:t>
            </a:r>
          </a:p>
          <a:p>
            <a:pPr marL="457200" lvl="1" indent="0">
              <a:buNone/>
            </a:pPr>
            <a:endParaRPr lang="en-US" sz="12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Climate and farmland preservation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Significant focus at recent regional roundtable of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</a:rPr>
              <a:t>     farmland preservation experts and practitioners</a:t>
            </a:r>
          </a:p>
          <a:p>
            <a:pPr marL="0" indent="0">
              <a:buNone/>
            </a:pPr>
            <a:endParaRPr lang="en-US" sz="12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Opportunities for LGU partnerships with USDA-NRCS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Regional Conservation Partnership Program</a:t>
            </a:r>
          </a:p>
          <a:p>
            <a:pPr lvl="1"/>
            <a:r>
              <a:rPr lang="en-US" b="1" dirty="0">
                <a:latin typeface="Cambria" panose="02040503050406030204" pitchFamily="18" charset="0"/>
              </a:rPr>
              <a:t>NJAES farm demonstrations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FF06B3-911B-41FE-A607-CC00C05287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9803" y="1745782"/>
            <a:ext cx="3262597" cy="1899877"/>
          </a:xfrm>
          <a:prstGeom prst="rect">
            <a:avLst/>
          </a:prstGeom>
        </p:spPr>
      </p:pic>
      <p:pic>
        <p:nvPicPr>
          <p:cNvPr id="10" name="Picture 9" descr="A bird sitting on top of a grass covered field&#10;&#10;Description automatically generated">
            <a:extLst>
              <a:ext uri="{FF2B5EF4-FFF2-40B4-BE49-F238E27FC236}">
                <a16:creationId xmlns:a16="http://schemas.microsoft.com/office/drawing/2014/main" id="{3BD17272-65C7-4751-A393-B6E6E62D4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28" y="3645659"/>
            <a:ext cx="3781020" cy="1702313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7B983DF-83DB-4B69-8C16-50DB4D39C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93" y="5470714"/>
            <a:ext cx="3962114" cy="123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1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940" y="1112388"/>
            <a:ext cx="6558117" cy="808038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Climate Change &amp; Agriculture </a:t>
            </a:r>
            <a:b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Programs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625150"/>
            <a:ext cx="4979504" cy="2396292"/>
          </a:xfrm>
        </p:spPr>
        <p:txBody>
          <a:bodyPr/>
          <a:lstStyle/>
          <a:p>
            <a:pPr marL="0" indent="0">
              <a:buNone/>
            </a:pPr>
            <a:r>
              <a:rPr lang="en-US" sz="1900" b="1" dirty="0">
                <a:latin typeface="Cambria" panose="02040503050406030204" pitchFamily="18" charset="0"/>
              </a:rPr>
              <a:t>Northeast Climate Adaptation Fellowship </a:t>
            </a:r>
            <a:r>
              <a:rPr lang="en-US" sz="1900" dirty="0">
                <a:latin typeface="Cambria" panose="02040503050406030204" pitchFamily="18" charset="0"/>
              </a:rPr>
              <a:t>curricula to support integration of climate change information into climate adaptation planning among farmers.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25" y="3429000"/>
            <a:ext cx="45713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tx2"/>
                </a:solidFill>
                <a:latin typeface="Cambria" panose="02040503050406030204" pitchFamily="18" charset="0"/>
              </a:rPr>
              <a:t>USDA Northeast Climate Hub </a:t>
            </a:r>
            <a:r>
              <a:rPr lang="en-US" sz="1900" dirty="0">
                <a:solidFill>
                  <a:schemeClr val="tx2"/>
                </a:solidFill>
                <a:latin typeface="Cambria" panose="02040503050406030204" pitchFamily="18" charset="0"/>
              </a:rPr>
              <a:t>includes</a:t>
            </a:r>
            <a:r>
              <a:rPr lang="en-US" sz="19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US" sz="1900" dirty="0">
                <a:solidFill>
                  <a:schemeClr val="tx2"/>
                </a:solidFill>
                <a:latin typeface="Cambria" panose="02040503050406030204" pitchFamily="18" charset="0"/>
              </a:rPr>
              <a:t>16 universities in the Northeast </a:t>
            </a:r>
            <a:r>
              <a:rPr lang="en-US" sz="19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US" sz="1900" dirty="0">
                <a:solidFill>
                  <a:schemeClr val="tx2"/>
                </a:solidFill>
                <a:latin typeface="Cambria" panose="02040503050406030204" pitchFamily="18" charset="0"/>
              </a:rPr>
              <a:t>working together to make climate information accessible to producers in the Northeast.</a:t>
            </a:r>
            <a:endParaRPr lang="en-US" sz="2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42ECE-15BF-44B1-B946-2FA141F53E26}"/>
              </a:ext>
            </a:extLst>
          </p:cNvPr>
          <p:cNvSpPr txBox="1"/>
          <p:nvPr/>
        </p:nvSpPr>
        <p:spPr>
          <a:xfrm>
            <a:off x="7992770" y="230832"/>
            <a:ext cx="5705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Climate Institute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708E0B-627E-4893-B56F-992AA9EC44FA}"/>
              </a:ext>
            </a:extLst>
          </p:cNvPr>
          <p:cNvSpPr txBox="1">
            <a:spLocks/>
          </p:cNvSpPr>
          <p:nvPr/>
        </p:nvSpPr>
        <p:spPr bwMode="auto">
          <a:xfrm>
            <a:off x="358476" y="825521"/>
            <a:ext cx="1114323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800" b="1" kern="0" dirty="0">
                <a:latin typeface="Cambria" panose="02040503050406030204" pitchFamily="18" charset="0"/>
              </a:rPr>
              <a:t>Climate Change &amp; Agriculture Programs and Resources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587F9B-B06B-483B-B158-A362E84A16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2008" y="1778229"/>
            <a:ext cx="7210905" cy="49179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32E996-2C05-4161-AC2B-49AD16B940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526" y="5403928"/>
            <a:ext cx="346282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0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8322" y="75263"/>
            <a:ext cx="4828173" cy="80803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Research &amp;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63" y="1115961"/>
            <a:ext cx="6492240" cy="4168877"/>
          </a:xfrm>
        </p:spPr>
        <p:txBody>
          <a:bodyPr/>
          <a:lstStyle/>
          <a:p>
            <a:r>
              <a:rPr lang="en-US" sz="1900" b="1" dirty="0">
                <a:latin typeface="Cambria" panose="02040503050406030204" pitchFamily="18" charset="0"/>
              </a:rPr>
              <a:t>Vulnerability of Agriculture to Sea-Level Rise and Coastal Flooding </a:t>
            </a:r>
            <a:r>
              <a:rPr lang="en-US" sz="1900" dirty="0">
                <a:latin typeface="Cambria" panose="02040503050406030204" pitchFamily="18" charset="0"/>
              </a:rPr>
              <a:t>(Climate Institute)</a:t>
            </a:r>
          </a:p>
          <a:p>
            <a:pPr marL="0" indent="0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r>
              <a:rPr lang="en-US" sz="1900" b="1" dirty="0">
                <a:latin typeface="Cambria" panose="02040503050406030204" pitchFamily="18" charset="0"/>
              </a:rPr>
              <a:t>Impacts of Coastal Flooding and Sea-level Rise </a:t>
            </a:r>
            <a:r>
              <a:rPr lang="en-US" sz="1900" dirty="0">
                <a:latin typeface="Cambria" panose="02040503050406030204" pitchFamily="18" charset="0"/>
              </a:rPr>
              <a:t>on </a:t>
            </a:r>
            <a:r>
              <a:rPr lang="en-US" sz="1900" b="1" dirty="0">
                <a:latin typeface="Cambria" panose="02040503050406030204" pitchFamily="18" charset="0"/>
              </a:rPr>
              <a:t>Coastal Forests </a:t>
            </a:r>
            <a:r>
              <a:rPr lang="en-US" sz="1900" dirty="0">
                <a:latin typeface="Cambria" panose="02040503050406030204" pitchFamily="18" charset="0"/>
              </a:rPr>
              <a:t>in the Northeast and Mid-Atlantic (Climate Institute - USDA–USFS project)</a:t>
            </a:r>
          </a:p>
          <a:p>
            <a:pPr marL="0" indent="0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r>
              <a:rPr lang="en-US" sz="1900" b="1" dirty="0">
                <a:latin typeface="Cambria" panose="02040503050406030204" pitchFamily="18" charset="0"/>
              </a:rPr>
              <a:t>Climate Stewards: </a:t>
            </a:r>
            <a:r>
              <a:rPr lang="en-US" sz="1900" dirty="0">
                <a:latin typeface="Cambria" panose="02040503050406030204" pitchFamily="18" charset="0"/>
              </a:rPr>
              <a:t>Studying the Feasibility of a Cooperative Extension Climate Change Volunteer Program for the Northeast (RCE - USDA-NIFA project)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6" y="4184021"/>
            <a:ext cx="3620617" cy="1866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2AE540-E152-4ED7-A2CB-5DA34F7ADFC0}"/>
              </a:ext>
            </a:extLst>
          </p:cNvPr>
          <p:cNvSpPr txBox="1"/>
          <p:nvPr/>
        </p:nvSpPr>
        <p:spPr>
          <a:xfrm>
            <a:off x="7387976" y="3687417"/>
            <a:ext cx="46146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Research Spotlight – Dr. Joseph Heckman (NJAES-RCE 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Changes in soil organic carbon content by converting tilled row crop farmland to pasture.</a:t>
            </a:r>
          </a:p>
          <a:p>
            <a:endParaRPr lang="en-US" sz="11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Annual soil sampling from 2011 to 2019</a:t>
            </a:r>
          </a:p>
          <a:p>
            <a:endParaRPr lang="en-US" sz="11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Results - conversion of tilled land to perennial pasture quickly puts carbon in its place - the topsoil!</a:t>
            </a:r>
            <a:r>
              <a:rPr lang="en-US" dirty="0">
                <a:latin typeface="Cambria" panose="02040503050406030204" pitchFamily="18" charset="0"/>
              </a:rPr>
              <a:t> </a:t>
            </a:r>
            <a:endParaRPr lang="en-US" dirty="0"/>
          </a:p>
        </p:txBody>
      </p:sp>
      <p:pic>
        <p:nvPicPr>
          <p:cNvPr id="9" name="Picture 8" descr="A river running through a grass field&#10;&#10;Description automatically generated">
            <a:extLst>
              <a:ext uri="{FF2B5EF4-FFF2-40B4-BE49-F238E27FC236}">
                <a16:creationId xmlns:a16="http://schemas.microsoft.com/office/drawing/2014/main" id="{F6554171-ED32-41E5-B2B2-499A6CFB7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920556"/>
            <a:ext cx="3373120" cy="1895732"/>
          </a:xfrm>
          <a:prstGeom prst="rect">
            <a:avLst/>
          </a:prstGeom>
        </p:spPr>
      </p:pic>
      <p:pic>
        <p:nvPicPr>
          <p:cNvPr id="11" name="Picture 10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C8BAE7CE-16D1-4F7D-9E83-85B997C40A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115961"/>
            <a:ext cx="3641283" cy="24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2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6A6E-4663-4264-B97A-88F9C022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9588"/>
            <a:ext cx="10972800" cy="838200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</a:rPr>
              <a:t>Carbon Credits/Farming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44E14-DD41-4819-847F-0C9EA9F69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83" y="1640509"/>
            <a:ext cx="11793372" cy="451326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latin typeface="Cambria" panose="02040503050406030204" pitchFamily="18" charset="0"/>
              </a:rPr>
              <a:t>New programs being established that pay farmers who engage in climate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</a:rPr>
              <a:t>      change mitigation practices and reduce carbon emissions.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000" b="1" dirty="0">
              <a:latin typeface="Cambria" panose="020405030504060302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000" b="1" dirty="0">
                <a:latin typeface="Cambria" panose="02040503050406030204" pitchFamily="18" charset="0"/>
              </a:rPr>
              <a:t>Indigo Agriculture –  </a:t>
            </a:r>
            <a:r>
              <a:rPr lang="en-US" sz="2000" b="1" dirty="0">
                <a:solidFill>
                  <a:srgbClr val="0066FF"/>
                </a:solidFill>
                <a:latin typeface="Cambria" panose="02040503050406030204" pitchFamily="18" charset="0"/>
              </a:rPr>
              <a:t>www.indigoag.com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dirty="0">
                <a:latin typeface="Cambria" panose="02040503050406030204" pitchFamily="18" charset="0"/>
              </a:rPr>
              <a:t>Goal is to sequester a trillion tons of carbon dioxide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dirty="0">
                <a:latin typeface="Cambria" panose="02040503050406030204" pitchFamily="18" charset="0"/>
              </a:rPr>
              <a:t>17.8 million acres farmland enrolled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dirty="0">
                <a:latin typeface="Cambria" panose="02040503050406030204" pitchFamily="18" charset="0"/>
              </a:rPr>
              <a:t>Farmers can earn $10-15/ton CO</a:t>
            </a:r>
            <a:r>
              <a:rPr lang="en-US" baseline="-25000" dirty="0">
                <a:latin typeface="Cambria" panose="02040503050406030204" pitchFamily="18" charset="0"/>
              </a:rPr>
              <a:t>2</a:t>
            </a:r>
            <a:r>
              <a:rPr lang="en-US" dirty="0">
                <a:latin typeface="Cambria" panose="02040503050406030204" pitchFamily="18" charset="0"/>
              </a:rPr>
              <a:t> sequestered – </a:t>
            </a:r>
            <a:r>
              <a:rPr lang="en-US" sz="1800" dirty="0">
                <a:latin typeface="Cambria" panose="02040503050406030204" pitchFamily="18" charset="0"/>
              </a:rPr>
              <a:t>potential gross income $20-45/acres (2-3 tons/acre)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000" dirty="0">
              <a:latin typeface="Cambria" panose="020405030504060302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000" b="1" dirty="0">
                <a:latin typeface="Cambria" panose="02040503050406030204" pitchFamily="18" charset="0"/>
              </a:rPr>
              <a:t>Carbon Credit programs have opportunities and challenges </a:t>
            </a:r>
            <a:r>
              <a:rPr lang="en-US" sz="2000" dirty="0">
                <a:latin typeface="Cambria" panose="02040503050406030204" pitchFamily="18" charset="0"/>
              </a:rPr>
              <a:t>– i.e. imbalance in the market (Chicago Climate Exchange)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000" dirty="0">
              <a:latin typeface="Cambria" panose="020405030504060302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000" b="1" dirty="0">
                <a:latin typeface="Cambria" panose="02040503050406030204" pitchFamily="18" charset="0"/>
              </a:rPr>
              <a:t>State Initiatives: California Healthy Soils Initiative - </a:t>
            </a:r>
            <a:r>
              <a:rPr lang="en-US" sz="2000" dirty="0">
                <a:latin typeface="Cambria" panose="02040503050406030204" pitchFamily="18" charset="0"/>
              </a:rPr>
              <a:t> competitive grant </a:t>
            </a:r>
          </a:p>
          <a:p>
            <a:pPr marL="40005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latin typeface="Cambria" panose="02040503050406030204" pitchFamily="18" charset="0"/>
              </a:rPr>
              <a:t>process to encourage carbon farming activities. In 2018, nearly 200 projects </a:t>
            </a:r>
          </a:p>
          <a:p>
            <a:pPr marL="40005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latin typeface="Cambria" panose="02040503050406030204" pitchFamily="18" charset="0"/>
              </a:rPr>
              <a:t>shared over </a:t>
            </a:r>
            <a:r>
              <a:rPr lang="en-US" b="1" dirty="0">
                <a:latin typeface="Cambria" panose="02040503050406030204" pitchFamily="18" charset="0"/>
              </a:rPr>
              <a:t>$8 mil in funding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3B0B1A-7689-4801-9245-4705950A9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52" y="1181377"/>
            <a:ext cx="2826854" cy="15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digo Ag Logo">
            <a:extLst>
              <a:ext uri="{FF2B5EF4-FFF2-40B4-BE49-F238E27FC236}">
                <a16:creationId xmlns:a16="http://schemas.microsoft.com/office/drawing/2014/main" id="{EB0D7C43-7045-4BF1-B789-D8FBBE4A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50" y="2980581"/>
            <a:ext cx="2015574" cy="64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carbon farming images">
            <a:extLst>
              <a:ext uri="{FF2B5EF4-FFF2-40B4-BE49-F238E27FC236}">
                <a16:creationId xmlns:a16="http://schemas.microsoft.com/office/drawing/2014/main" id="{504EAD3B-57FE-4C4A-B7F9-9D2FF89DE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835" y="4978046"/>
            <a:ext cx="2637182" cy="139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0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5377-71F3-4A94-BD46-362DBC5A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0"/>
            <a:ext cx="10972800" cy="838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New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FABD1-7352-4529-B7BE-286678EB2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14068"/>
            <a:ext cx="11651973" cy="4513262"/>
          </a:xfrm>
        </p:spPr>
        <p:txBody>
          <a:bodyPr/>
          <a:lstStyle/>
          <a:p>
            <a:r>
              <a:rPr lang="en-US" sz="2000" dirty="0">
                <a:latin typeface="Cambria" panose="02040503050406030204" pitchFamily="18" charset="0"/>
              </a:rPr>
              <a:t>November 7, 2019, Duke Farms, the NJFB, NRCS, NJDA and NJAES held a </a:t>
            </a:r>
            <a:r>
              <a:rPr lang="en-US" sz="2000" b="1" dirty="0">
                <a:latin typeface="Cambria" panose="02040503050406030204" pitchFamily="18" charset="0"/>
              </a:rPr>
              <a:t>Carbon Farming Workshop </a:t>
            </a:r>
            <a:r>
              <a:rPr lang="en-US" sz="2000" dirty="0">
                <a:latin typeface="Cambria" panose="02040503050406030204" pitchFamily="18" charset="0"/>
              </a:rPr>
              <a:t>to discuss climate-friendly farming practices that benefit the environment while benefiting producers' bottom line.</a:t>
            </a:r>
          </a:p>
          <a:p>
            <a:pPr>
              <a:buNone/>
            </a:pPr>
            <a:endParaRPr lang="en-US" sz="1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NJAES creating a </a:t>
            </a:r>
            <a:r>
              <a:rPr lang="en-US" sz="2000" b="1" dirty="0">
                <a:latin typeface="Cambria" panose="02040503050406030204" pitchFamily="18" charset="0"/>
              </a:rPr>
              <a:t>Climate Change Resource Center </a:t>
            </a:r>
            <a:r>
              <a:rPr lang="en-US" sz="2000" dirty="0">
                <a:latin typeface="Cambria" panose="02040503050406030204" pitchFamily="18" charset="0"/>
              </a:rPr>
              <a:t>and a </a:t>
            </a:r>
            <a:r>
              <a:rPr lang="en-US" sz="2000" b="1" dirty="0">
                <a:latin typeface="Cambria" panose="02040503050406030204" pitchFamily="18" charset="0"/>
              </a:rPr>
              <a:t>Climate-smart Agriculture </a:t>
            </a:r>
          </a:p>
          <a:p>
            <a:pPr>
              <a:buNone/>
            </a:pPr>
            <a:r>
              <a:rPr lang="en-US" sz="2000" b="1" dirty="0">
                <a:latin typeface="Cambria" panose="02040503050406030204" pitchFamily="18" charset="0"/>
              </a:rPr>
              <a:t>      Program </a:t>
            </a:r>
            <a:r>
              <a:rPr lang="en-US" sz="2000" dirty="0">
                <a:latin typeface="Cambria" panose="02040503050406030204" pitchFamily="18" charset="0"/>
              </a:rPr>
              <a:t>to provide research and outreach on  carbon reduction/sequestration</a:t>
            </a:r>
          </a:p>
          <a:p>
            <a:pPr>
              <a:buNone/>
            </a:pPr>
            <a:r>
              <a:rPr lang="en-US" sz="2000" dirty="0">
                <a:latin typeface="Cambria" panose="02040503050406030204" pitchFamily="18" charset="0"/>
              </a:rPr>
              <a:t>       practices  and climate change adaptation farming practices, i.e.</a:t>
            </a:r>
          </a:p>
          <a:p>
            <a:pPr lvl="1"/>
            <a:r>
              <a:rPr lang="en-US" sz="1800" dirty="0">
                <a:latin typeface="Cambria" pitchFamily="18" charset="0"/>
              </a:rPr>
              <a:t>Listening sessions with farmers statewide</a:t>
            </a:r>
          </a:p>
          <a:p>
            <a:pPr lvl="1"/>
            <a:r>
              <a:rPr lang="en-US" sz="1800" dirty="0">
                <a:latin typeface="Cambria" pitchFamily="18" charset="0"/>
              </a:rPr>
              <a:t>Examine salinity infiltration on coastal farms</a:t>
            </a:r>
          </a:p>
          <a:p>
            <a:pPr lvl="1"/>
            <a:r>
              <a:rPr lang="en-US" sz="1800" dirty="0">
                <a:latin typeface="Cambria" pitchFamily="18" charset="0"/>
              </a:rPr>
              <a:t>Review/development of economic models for ecosystem service values</a:t>
            </a:r>
          </a:p>
          <a:p>
            <a:pPr lvl="1">
              <a:buNone/>
            </a:pPr>
            <a:r>
              <a:rPr lang="en-US" sz="1800" dirty="0">
                <a:latin typeface="Cambria" pitchFamily="18" charset="0"/>
              </a:rPr>
              <a:t>     (primarily carbon sequestration/carbon markets) and others.</a:t>
            </a:r>
          </a:p>
          <a:p>
            <a:pPr>
              <a:buNone/>
            </a:pPr>
            <a:endParaRPr lang="en-US" sz="1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Developing plan for </a:t>
            </a:r>
            <a:r>
              <a:rPr lang="en-US" sz="2000" b="1" dirty="0">
                <a:latin typeface="Cambria" panose="02040503050406030204" pitchFamily="18" charset="0"/>
              </a:rPr>
              <a:t>NJAES research farms </a:t>
            </a:r>
            <a:r>
              <a:rPr lang="en-US" sz="2000" dirty="0">
                <a:latin typeface="Cambria" panose="02040503050406030204" pitchFamily="18" charset="0"/>
              </a:rPr>
              <a:t>to serve as </a:t>
            </a:r>
            <a:r>
              <a:rPr lang="en-US" sz="2000" b="1" dirty="0">
                <a:latin typeface="Cambria" panose="02040503050406030204" pitchFamily="18" charset="0"/>
              </a:rPr>
              <a:t>models for  best</a:t>
            </a:r>
          </a:p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</a:rPr>
              <a:t>      practices </a:t>
            </a:r>
            <a:r>
              <a:rPr lang="en-US" sz="2000" dirty="0">
                <a:latin typeface="Cambria" panose="02040503050406030204" pitchFamily="18" charset="0"/>
              </a:rPr>
              <a:t>in soil health, water management and climate change mitigation.</a:t>
            </a:r>
          </a:p>
          <a:p>
            <a:pPr marL="0" indent="0">
              <a:buNone/>
            </a:pPr>
            <a:endParaRPr lang="en-US" sz="1000" dirty="0">
              <a:latin typeface="Cambria" panose="02040503050406030204" pitchFamily="18" charset="0"/>
            </a:endParaRPr>
          </a:p>
          <a:p>
            <a:pPr marL="0" indent="0"/>
            <a:r>
              <a:rPr lang="en-US" sz="2000" dirty="0">
                <a:latin typeface="Cambria" panose="02040503050406030204" pitchFamily="18" charset="0"/>
              </a:rPr>
              <a:t>     Expanding </a:t>
            </a:r>
            <a:r>
              <a:rPr lang="en-US" sz="2000" b="1" dirty="0">
                <a:latin typeface="Cambria" panose="02040503050406030204" pitchFamily="18" charset="0"/>
              </a:rPr>
              <a:t>NJADAPT mapping and visualization tool </a:t>
            </a:r>
            <a:r>
              <a:rPr lang="en-US" sz="2000" dirty="0">
                <a:latin typeface="Cambria" panose="02040503050406030204" pitchFamily="18" charset="0"/>
              </a:rPr>
              <a:t>to include information on</a:t>
            </a:r>
          </a:p>
          <a:p>
            <a:pPr marL="400050" lvl="1" indent="0">
              <a:buNone/>
            </a:pPr>
            <a:r>
              <a:rPr lang="en-US" dirty="0">
                <a:latin typeface="Cambria" panose="02040503050406030204" pitchFamily="18" charset="0"/>
              </a:rPr>
              <a:t>agriculture. Provides a new approach to understanding the impacts of rising temperatures and  future flood events under sea-level rise conditions.   </a:t>
            </a:r>
            <a:r>
              <a:rPr lang="en-US" b="1" dirty="0">
                <a:solidFill>
                  <a:srgbClr val="0066FF"/>
                </a:solidFill>
                <a:latin typeface="Cambria" panose="02040503050406030204" pitchFamily="18" charset="0"/>
              </a:rPr>
              <a:t>www.njadapt.org</a:t>
            </a:r>
            <a:r>
              <a:rPr lang="en-US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7A5A46D-489D-475C-A770-36118450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230" y="2603854"/>
            <a:ext cx="2535334" cy="165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55F30E4-BC7B-4F31-891F-04C2FE6A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787" y="4071306"/>
            <a:ext cx="2367556" cy="165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82543"/>
      </p:ext>
    </p:extLst>
  </p:cSld>
  <p:clrMapOvr>
    <a:masterClrMapping/>
  </p:clrMapOvr>
</p:sld>
</file>

<file path=ppt/theme/theme1.xml><?xml version="1.0" encoding="utf-8"?>
<a:theme xmlns:a="http://schemas.openxmlformats.org/drawingml/2006/main" name="njaes-verdana-white">
  <a:themeElements>
    <a:clrScheme name="njaes-verdana-white 13">
      <a:dk1>
        <a:srgbClr val="84858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D21034"/>
      </a:accent2>
      <a:accent3>
        <a:srgbClr val="FFFFFF"/>
      </a:accent3>
      <a:accent4>
        <a:srgbClr val="707174"/>
      </a:accent4>
      <a:accent5>
        <a:srgbClr val="DAEDEF"/>
      </a:accent5>
      <a:accent6>
        <a:srgbClr val="BE0D2E"/>
      </a:accent6>
      <a:hlink>
        <a:srgbClr val="0000FF"/>
      </a:hlink>
      <a:folHlink>
        <a:srgbClr val="CC00FF"/>
      </a:folHlink>
    </a:clrScheme>
    <a:fontScheme name="njaes-verdana-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jaes-verdana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verdana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verdana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verdana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verdana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verdana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verdana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verdana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verdana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verdana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verdana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verdana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verdana-white 13">
        <a:dk1>
          <a:srgbClr val="84858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707174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jaes-verdana-white">
  <a:themeElements>
    <a:clrScheme name="njaes-verdana-white 13">
      <a:dk1>
        <a:srgbClr val="84858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D21034"/>
      </a:accent2>
      <a:accent3>
        <a:srgbClr val="FFFFFF"/>
      </a:accent3>
      <a:accent4>
        <a:srgbClr val="707174"/>
      </a:accent4>
      <a:accent5>
        <a:srgbClr val="DAEDEF"/>
      </a:accent5>
      <a:accent6>
        <a:srgbClr val="BE0D2E"/>
      </a:accent6>
      <a:hlink>
        <a:srgbClr val="0000FF"/>
      </a:hlink>
      <a:folHlink>
        <a:srgbClr val="CC00FF"/>
      </a:folHlink>
    </a:clrScheme>
    <a:fontScheme name="njaes-verdana-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jaes-verdana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verdana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verdana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verdana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verdana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verdana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verdana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verdana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verdana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verdana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verdana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verdana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verdana-white 13">
        <a:dk1>
          <a:srgbClr val="84858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707174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1042</Words>
  <Application>Microsoft Office PowerPoint</Application>
  <PresentationFormat>Widescreen</PresentationFormat>
  <Paragraphs>153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Verdana</vt:lpstr>
      <vt:lpstr>Wingdings</vt:lpstr>
      <vt:lpstr>njaes-verdana-white</vt:lpstr>
      <vt:lpstr>1_njaes-verdana-white</vt:lpstr>
      <vt:lpstr>PowerPoint Presentation</vt:lpstr>
      <vt:lpstr>Retention of agricultural lands has long been strongly supported  …. Value in mitigating climate change a new basis for support?</vt:lpstr>
      <vt:lpstr>NJ Farm Policy - A Brief Chronology</vt:lpstr>
      <vt:lpstr>NJAES History of Support for an Ever-Changing Industry </vt:lpstr>
      <vt:lpstr>Growing Recognition of Climate Challenges </vt:lpstr>
      <vt:lpstr>Climate Change &amp; Agriculture  Programs and Resources</vt:lpstr>
      <vt:lpstr>Research &amp; Analyses</vt:lpstr>
      <vt:lpstr>Carbon Credits/Farming</vt:lpstr>
      <vt:lpstr>New Programs</vt:lpstr>
      <vt:lpstr>Sea Level Rise: Potential Areas of Impact</vt:lpstr>
      <vt:lpstr>PowerPoint Presentation</vt:lpstr>
      <vt:lpstr>For More Information: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to Peg</dc:title>
  <dc:creator>B</dc:creator>
  <cp:lastModifiedBy>Wolfe, Jeff</cp:lastModifiedBy>
  <cp:revision>82</cp:revision>
  <cp:lastPrinted>2020-02-04T21:58:20Z</cp:lastPrinted>
  <dcterms:created xsi:type="dcterms:W3CDTF">2019-11-05T23:46:25Z</dcterms:created>
  <dcterms:modified xsi:type="dcterms:W3CDTF">2020-02-12T22:00:57Z</dcterms:modified>
</cp:coreProperties>
</file>